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624" r:id="rId2"/>
    <p:sldId id="674" r:id="rId3"/>
    <p:sldId id="675" r:id="rId4"/>
    <p:sldId id="676" r:id="rId5"/>
    <p:sldId id="677" r:id="rId6"/>
    <p:sldId id="678" r:id="rId7"/>
    <p:sldId id="833" r:id="rId8"/>
    <p:sldId id="834" r:id="rId9"/>
    <p:sldId id="835" r:id="rId10"/>
    <p:sldId id="836" r:id="rId11"/>
    <p:sldId id="837" r:id="rId12"/>
    <p:sldId id="838" r:id="rId13"/>
    <p:sldId id="839" r:id="rId14"/>
    <p:sldId id="840" r:id="rId15"/>
  </p:sldIdLst>
  <p:sldSz cx="12192000" cy="6858000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ano Oliva Patricio" initials="LOP" lastIdx="31" clrIdx="0">
    <p:extLst/>
  </p:cmAuthor>
  <p:cmAuthor id="2" name="Narlon Gutierre Nogueira - MPS" initials="NGN-M" lastIdx="7" clrIdx="1">
    <p:extLst/>
  </p:cmAuthor>
  <p:cmAuthor id="3" name="Emanuel  de Araujo Dantas - MPS" initials="EdAD-M" lastIdx="20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6A9B"/>
    <a:srgbClr val="1D7125"/>
    <a:srgbClr val="4D71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>
      <p:cViewPr varScale="1">
        <p:scale>
          <a:sx n="83" d="100"/>
          <a:sy n="83" d="100"/>
        </p:scale>
        <p:origin x="-300" y="-9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2658"/>
    </p:cViewPr>
  </p:sorterViewPr>
  <p:notesViewPr>
    <p:cSldViewPr>
      <p:cViewPr varScale="1">
        <p:scale>
          <a:sx n="50" d="100"/>
          <a:sy n="50" d="100"/>
        </p:scale>
        <p:origin x="2880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A6664FA-AF0A-45FC-885B-04D190D07035}" type="datetimeFigureOut">
              <a:rPr lang="pt-BR"/>
              <a:pPr>
                <a:defRPr/>
              </a:pPr>
              <a:t>23/05/2018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9D6BEB-7759-4620-8051-FFBB4FBC8F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8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D5D9A08-F3FE-4BB6-B799-04081211DB6F}" type="datetimeFigureOut">
              <a:rPr lang="pt-BR"/>
              <a:pPr>
                <a:defRPr/>
              </a:pPr>
              <a:t>23/05/2018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1" y="4714875"/>
            <a:ext cx="5438775" cy="4467225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DE36A22-266B-48E5-8FAA-DE3C89EB1A2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6801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8"/>
          <p:cNvSpPr txBox="1">
            <a:spLocks noGrp="1" noChangeArrowheads="1"/>
          </p:cNvSpPr>
          <p:nvPr/>
        </p:nvSpPr>
        <p:spPr bwMode="auto">
          <a:xfrm>
            <a:off x="5805468" y="6038517"/>
            <a:ext cx="4434890" cy="3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49" tIns="50774" rIns="101549" bIns="50774" anchor="b"/>
          <a:lstStyle>
            <a:lvl1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4000"/>
              </a:lnSpc>
              <a:spcBef>
                <a:spcPct val="0"/>
              </a:spcBef>
              <a:buSzTx/>
            </a:pPr>
            <a:fld id="{F1457EA4-D62E-4056-8FCF-057F2FA7D97B}" type="slidenum">
              <a:rPr lang="en-GB" altLang="pt-BR" b="1">
                <a:latin typeface="Arial" panose="020B0604020202020204" pitchFamily="34" charset="0"/>
                <a:cs typeface="Lucida Sans Unicode" panose="020B0602030504020204" pitchFamily="34" charset="0"/>
              </a:rPr>
              <a:pPr algn="r" eaLnBrk="1" hangingPunct="1">
                <a:lnSpc>
                  <a:spcPct val="104000"/>
                </a:lnSpc>
                <a:spcBef>
                  <a:spcPct val="0"/>
                </a:spcBef>
                <a:buSzTx/>
              </a:pPr>
              <a:t>1</a:t>
            </a:fld>
            <a:endParaRPr lang="en-GB" altLang="pt-BR" b="1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61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1963" y="474663"/>
            <a:ext cx="4238625" cy="2384425"/>
          </a:xfrm>
          <a:ln/>
        </p:spPr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578" y="3020870"/>
            <a:ext cx="7500827" cy="29273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49" tIns="50774" rIns="101549" bIns="50774" anchor="ctr"/>
          <a:lstStyle/>
          <a:p>
            <a:pPr eaLnBrk="1" hangingPunct="1"/>
            <a:endParaRPr lang="pt-BR" altLang="pt-B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624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 txBox="1">
            <a:spLocks noGrp="1" noChangeArrowheads="1"/>
          </p:cNvSpPr>
          <p:nvPr/>
        </p:nvSpPr>
        <p:spPr bwMode="auto">
          <a:xfrm>
            <a:off x="5805468" y="6038517"/>
            <a:ext cx="4434890" cy="3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49" tIns="50774" rIns="101549" bIns="50774" anchor="b"/>
          <a:lstStyle>
            <a:lvl1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4000"/>
              </a:lnSpc>
              <a:spcBef>
                <a:spcPct val="0"/>
              </a:spcBef>
              <a:buSzTx/>
            </a:pPr>
            <a:fld id="{ED8C3D3F-F786-43DA-957F-7A7C492E6FCC}" type="slidenum">
              <a:rPr lang="en-GB" altLang="pt-BR" b="1">
                <a:latin typeface="Arial" panose="020B0604020202020204" pitchFamily="34" charset="0"/>
                <a:cs typeface="Lucida Sans Unicode" panose="020B0602030504020204" pitchFamily="34" charset="0"/>
              </a:rPr>
              <a:pPr algn="r" eaLnBrk="1" hangingPunct="1">
                <a:lnSpc>
                  <a:spcPct val="104000"/>
                </a:lnSpc>
                <a:spcBef>
                  <a:spcPct val="0"/>
                </a:spcBef>
                <a:buSzTx/>
              </a:pPr>
              <a:t>14</a:t>
            </a:fld>
            <a:endParaRPr lang="en-GB" altLang="pt-BR" b="1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1963" y="474663"/>
            <a:ext cx="4238625" cy="2384425"/>
          </a:xfrm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578" y="3020870"/>
            <a:ext cx="7500827" cy="29273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49" tIns="50774" rIns="101549" bIns="50774" anchor="ctr"/>
          <a:lstStyle/>
          <a:p>
            <a:pPr eaLnBrk="1" hangingPunct="1"/>
            <a:endParaRPr lang="pt-BR" altLang="pt-B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736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 txBox="1">
            <a:spLocks noGrp="1" noChangeArrowheads="1"/>
          </p:cNvSpPr>
          <p:nvPr/>
        </p:nvSpPr>
        <p:spPr bwMode="auto">
          <a:xfrm>
            <a:off x="5805468" y="6038517"/>
            <a:ext cx="4434890" cy="3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49" tIns="50774" rIns="101549" bIns="50774" anchor="b"/>
          <a:lstStyle>
            <a:lvl1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4000"/>
              </a:lnSpc>
              <a:spcBef>
                <a:spcPct val="0"/>
              </a:spcBef>
              <a:buSzTx/>
            </a:pPr>
            <a:fld id="{ED8C3D3F-F786-43DA-957F-7A7C492E6FCC}" type="slidenum">
              <a:rPr lang="en-GB" altLang="pt-BR" b="1">
                <a:latin typeface="Arial" panose="020B0604020202020204" pitchFamily="34" charset="0"/>
                <a:cs typeface="Lucida Sans Unicode" panose="020B0602030504020204" pitchFamily="34" charset="0"/>
              </a:rPr>
              <a:pPr algn="r" eaLnBrk="1" hangingPunct="1">
                <a:lnSpc>
                  <a:spcPct val="104000"/>
                </a:lnSpc>
                <a:spcBef>
                  <a:spcPct val="0"/>
                </a:spcBef>
                <a:buSzTx/>
              </a:pPr>
              <a:t>6</a:t>
            </a:fld>
            <a:endParaRPr lang="en-GB" altLang="pt-BR" b="1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1963" y="474663"/>
            <a:ext cx="4238625" cy="2384425"/>
          </a:xfrm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578" y="3020870"/>
            <a:ext cx="7500827" cy="29273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49" tIns="50774" rIns="101549" bIns="50774" anchor="ctr"/>
          <a:lstStyle/>
          <a:p>
            <a:pPr eaLnBrk="1" hangingPunct="1"/>
            <a:endParaRPr lang="pt-BR" altLang="pt-B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859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 txBox="1">
            <a:spLocks noGrp="1" noChangeArrowheads="1"/>
          </p:cNvSpPr>
          <p:nvPr/>
        </p:nvSpPr>
        <p:spPr bwMode="auto">
          <a:xfrm>
            <a:off x="5805468" y="6038517"/>
            <a:ext cx="4434890" cy="3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49" tIns="50774" rIns="101549" bIns="50774" anchor="b"/>
          <a:lstStyle>
            <a:lvl1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4000"/>
              </a:lnSpc>
              <a:spcBef>
                <a:spcPct val="0"/>
              </a:spcBef>
              <a:buSzTx/>
            </a:pPr>
            <a:fld id="{ED8C3D3F-F786-43DA-957F-7A7C492E6FCC}" type="slidenum">
              <a:rPr lang="en-GB" altLang="pt-BR" b="1">
                <a:latin typeface="Arial" panose="020B0604020202020204" pitchFamily="34" charset="0"/>
                <a:cs typeface="Lucida Sans Unicode" panose="020B0602030504020204" pitchFamily="34" charset="0"/>
              </a:rPr>
              <a:pPr algn="r" eaLnBrk="1" hangingPunct="1">
                <a:lnSpc>
                  <a:spcPct val="104000"/>
                </a:lnSpc>
                <a:spcBef>
                  <a:spcPct val="0"/>
                </a:spcBef>
                <a:buSzTx/>
              </a:pPr>
              <a:t>7</a:t>
            </a:fld>
            <a:endParaRPr lang="en-GB" altLang="pt-BR" b="1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1963" y="474663"/>
            <a:ext cx="4238625" cy="2384425"/>
          </a:xfrm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578" y="3020870"/>
            <a:ext cx="7500827" cy="29273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49" tIns="50774" rIns="101549" bIns="50774" anchor="ctr"/>
          <a:lstStyle/>
          <a:p>
            <a:pPr eaLnBrk="1" hangingPunct="1"/>
            <a:endParaRPr lang="pt-BR" altLang="pt-B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020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 txBox="1">
            <a:spLocks noGrp="1" noChangeArrowheads="1"/>
          </p:cNvSpPr>
          <p:nvPr/>
        </p:nvSpPr>
        <p:spPr bwMode="auto">
          <a:xfrm>
            <a:off x="5805468" y="6038517"/>
            <a:ext cx="4434890" cy="3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49" tIns="50774" rIns="101549" bIns="50774" anchor="b"/>
          <a:lstStyle>
            <a:lvl1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4000"/>
              </a:lnSpc>
              <a:spcBef>
                <a:spcPct val="0"/>
              </a:spcBef>
              <a:buSzTx/>
            </a:pPr>
            <a:fld id="{ED8C3D3F-F786-43DA-957F-7A7C492E6FCC}" type="slidenum">
              <a:rPr lang="en-GB" altLang="pt-BR" b="1">
                <a:latin typeface="Arial" panose="020B0604020202020204" pitchFamily="34" charset="0"/>
                <a:cs typeface="Lucida Sans Unicode" panose="020B0602030504020204" pitchFamily="34" charset="0"/>
              </a:rPr>
              <a:pPr algn="r" eaLnBrk="1" hangingPunct="1">
                <a:lnSpc>
                  <a:spcPct val="104000"/>
                </a:lnSpc>
                <a:spcBef>
                  <a:spcPct val="0"/>
                </a:spcBef>
                <a:buSzTx/>
              </a:pPr>
              <a:t>8</a:t>
            </a:fld>
            <a:endParaRPr lang="en-GB" altLang="pt-BR" b="1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1963" y="474663"/>
            <a:ext cx="4238625" cy="2384425"/>
          </a:xfrm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578" y="3020870"/>
            <a:ext cx="7500827" cy="29273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49" tIns="50774" rIns="101549" bIns="50774" anchor="ctr"/>
          <a:lstStyle/>
          <a:p>
            <a:pPr eaLnBrk="1" hangingPunct="1"/>
            <a:endParaRPr lang="pt-BR" altLang="pt-B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708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 txBox="1">
            <a:spLocks noGrp="1" noChangeArrowheads="1"/>
          </p:cNvSpPr>
          <p:nvPr/>
        </p:nvSpPr>
        <p:spPr bwMode="auto">
          <a:xfrm>
            <a:off x="5805468" y="6038517"/>
            <a:ext cx="4434890" cy="3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49" tIns="50774" rIns="101549" bIns="50774" anchor="b"/>
          <a:lstStyle>
            <a:lvl1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4000"/>
              </a:lnSpc>
              <a:spcBef>
                <a:spcPct val="0"/>
              </a:spcBef>
              <a:buSzTx/>
            </a:pPr>
            <a:fld id="{ED8C3D3F-F786-43DA-957F-7A7C492E6FCC}" type="slidenum">
              <a:rPr lang="en-GB" altLang="pt-BR" b="1">
                <a:latin typeface="Arial" panose="020B0604020202020204" pitchFamily="34" charset="0"/>
                <a:cs typeface="Lucida Sans Unicode" panose="020B0602030504020204" pitchFamily="34" charset="0"/>
              </a:rPr>
              <a:pPr algn="r" eaLnBrk="1" hangingPunct="1">
                <a:lnSpc>
                  <a:spcPct val="104000"/>
                </a:lnSpc>
                <a:spcBef>
                  <a:spcPct val="0"/>
                </a:spcBef>
                <a:buSzTx/>
              </a:pPr>
              <a:t>9</a:t>
            </a:fld>
            <a:endParaRPr lang="en-GB" altLang="pt-BR" b="1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1963" y="474663"/>
            <a:ext cx="4238625" cy="2384425"/>
          </a:xfrm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578" y="3020870"/>
            <a:ext cx="7500827" cy="29273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49" tIns="50774" rIns="101549" bIns="50774" anchor="ctr"/>
          <a:lstStyle/>
          <a:p>
            <a:pPr eaLnBrk="1" hangingPunct="1"/>
            <a:endParaRPr lang="pt-BR" altLang="pt-B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018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 txBox="1">
            <a:spLocks noGrp="1" noChangeArrowheads="1"/>
          </p:cNvSpPr>
          <p:nvPr/>
        </p:nvSpPr>
        <p:spPr bwMode="auto">
          <a:xfrm>
            <a:off x="5805468" y="6038517"/>
            <a:ext cx="4434890" cy="3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49" tIns="50774" rIns="101549" bIns="50774" anchor="b"/>
          <a:lstStyle>
            <a:lvl1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4000"/>
              </a:lnSpc>
              <a:spcBef>
                <a:spcPct val="0"/>
              </a:spcBef>
              <a:buSzTx/>
            </a:pPr>
            <a:fld id="{ED8C3D3F-F786-43DA-957F-7A7C492E6FCC}" type="slidenum">
              <a:rPr lang="en-GB" altLang="pt-BR" b="1">
                <a:latin typeface="Arial" panose="020B0604020202020204" pitchFamily="34" charset="0"/>
                <a:cs typeface="Lucida Sans Unicode" panose="020B0602030504020204" pitchFamily="34" charset="0"/>
              </a:rPr>
              <a:pPr algn="r" eaLnBrk="1" hangingPunct="1">
                <a:lnSpc>
                  <a:spcPct val="104000"/>
                </a:lnSpc>
                <a:spcBef>
                  <a:spcPct val="0"/>
                </a:spcBef>
                <a:buSzTx/>
              </a:pPr>
              <a:t>10</a:t>
            </a:fld>
            <a:endParaRPr lang="en-GB" altLang="pt-BR" b="1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1963" y="474663"/>
            <a:ext cx="4238625" cy="2384425"/>
          </a:xfrm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578" y="3020870"/>
            <a:ext cx="7500827" cy="29273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49" tIns="50774" rIns="101549" bIns="50774" anchor="ctr"/>
          <a:lstStyle/>
          <a:p>
            <a:pPr eaLnBrk="1" hangingPunct="1"/>
            <a:endParaRPr lang="pt-BR" altLang="pt-B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1835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 txBox="1">
            <a:spLocks noGrp="1" noChangeArrowheads="1"/>
          </p:cNvSpPr>
          <p:nvPr/>
        </p:nvSpPr>
        <p:spPr bwMode="auto">
          <a:xfrm>
            <a:off x="5805468" y="6038517"/>
            <a:ext cx="4434890" cy="3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49" tIns="50774" rIns="101549" bIns="50774" anchor="b"/>
          <a:lstStyle>
            <a:lvl1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4000"/>
              </a:lnSpc>
              <a:spcBef>
                <a:spcPct val="0"/>
              </a:spcBef>
              <a:buSzTx/>
            </a:pPr>
            <a:fld id="{ED8C3D3F-F786-43DA-957F-7A7C492E6FCC}" type="slidenum">
              <a:rPr lang="en-GB" altLang="pt-BR" b="1">
                <a:latin typeface="Arial" panose="020B0604020202020204" pitchFamily="34" charset="0"/>
                <a:cs typeface="Lucida Sans Unicode" panose="020B0602030504020204" pitchFamily="34" charset="0"/>
              </a:rPr>
              <a:pPr algn="r" eaLnBrk="1" hangingPunct="1">
                <a:lnSpc>
                  <a:spcPct val="104000"/>
                </a:lnSpc>
                <a:spcBef>
                  <a:spcPct val="0"/>
                </a:spcBef>
                <a:buSzTx/>
              </a:pPr>
              <a:t>11</a:t>
            </a:fld>
            <a:endParaRPr lang="en-GB" altLang="pt-BR" b="1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1963" y="474663"/>
            <a:ext cx="4238625" cy="2384425"/>
          </a:xfrm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578" y="3020870"/>
            <a:ext cx="7500827" cy="29273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49" tIns="50774" rIns="101549" bIns="50774" anchor="ctr"/>
          <a:lstStyle/>
          <a:p>
            <a:pPr eaLnBrk="1" hangingPunct="1"/>
            <a:endParaRPr lang="pt-BR" altLang="pt-B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76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 txBox="1">
            <a:spLocks noGrp="1" noChangeArrowheads="1"/>
          </p:cNvSpPr>
          <p:nvPr/>
        </p:nvSpPr>
        <p:spPr bwMode="auto">
          <a:xfrm>
            <a:off x="5805468" y="6038517"/>
            <a:ext cx="4434890" cy="3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49" tIns="50774" rIns="101549" bIns="50774" anchor="b"/>
          <a:lstStyle>
            <a:lvl1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4000"/>
              </a:lnSpc>
              <a:spcBef>
                <a:spcPct val="0"/>
              </a:spcBef>
              <a:buSzTx/>
            </a:pPr>
            <a:fld id="{ED8C3D3F-F786-43DA-957F-7A7C492E6FCC}" type="slidenum">
              <a:rPr lang="en-GB" altLang="pt-BR" b="1">
                <a:latin typeface="Arial" panose="020B0604020202020204" pitchFamily="34" charset="0"/>
                <a:cs typeface="Lucida Sans Unicode" panose="020B0602030504020204" pitchFamily="34" charset="0"/>
              </a:rPr>
              <a:pPr algn="r" eaLnBrk="1" hangingPunct="1">
                <a:lnSpc>
                  <a:spcPct val="104000"/>
                </a:lnSpc>
                <a:spcBef>
                  <a:spcPct val="0"/>
                </a:spcBef>
                <a:buSzTx/>
              </a:pPr>
              <a:t>12</a:t>
            </a:fld>
            <a:endParaRPr lang="en-GB" altLang="pt-BR" b="1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1963" y="474663"/>
            <a:ext cx="4238625" cy="2384425"/>
          </a:xfrm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578" y="3020870"/>
            <a:ext cx="7500827" cy="29273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49" tIns="50774" rIns="101549" bIns="50774" anchor="ctr"/>
          <a:lstStyle/>
          <a:p>
            <a:pPr eaLnBrk="1" hangingPunct="1"/>
            <a:endParaRPr lang="pt-BR" altLang="pt-B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789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 txBox="1">
            <a:spLocks noGrp="1" noChangeArrowheads="1"/>
          </p:cNvSpPr>
          <p:nvPr/>
        </p:nvSpPr>
        <p:spPr bwMode="auto">
          <a:xfrm>
            <a:off x="5805468" y="6038517"/>
            <a:ext cx="4434890" cy="3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1549" tIns="50774" rIns="101549" bIns="50774" anchor="b"/>
          <a:lstStyle>
            <a:lvl1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defTabSz="457200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5613" algn="l"/>
                <a:tab pos="912813" algn="l"/>
                <a:tab pos="1370013" algn="l"/>
                <a:tab pos="1828800" algn="l"/>
                <a:tab pos="2284413" algn="l"/>
                <a:tab pos="2743200" algn="l"/>
                <a:tab pos="3198813" algn="l"/>
                <a:tab pos="3659188" algn="l"/>
                <a:tab pos="4114800" algn="l"/>
                <a:tab pos="4573588" algn="l"/>
                <a:tab pos="5029200" algn="l"/>
                <a:tab pos="5487988" algn="l"/>
                <a:tab pos="5945188" algn="l"/>
                <a:tab pos="6403975" algn="l"/>
                <a:tab pos="6859588" algn="l"/>
                <a:tab pos="7318375" algn="l"/>
                <a:tab pos="7775575" algn="l"/>
                <a:tab pos="8234363" algn="l"/>
                <a:tab pos="8689975" algn="l"/>
                <a:tab pos="91487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104000"/>
              </a:lnSpc>
              <a:spcBef>
                <a:spcPct val="0"/>
              </a:spcBef>
              <a:buSzTx/>
            </a:pPr>
            <a:fld id="{ED8C3D3F-F786-43DA-957F-7A7C492E6FCC}" type="slidenum">
              <a:rPr lang="en-GB" altLang="pt-BR" b="1">
                <a:latin typeface="Arial" panose="020B0604020202020204" pitchFamily="34" charset="0"/>
                <a:cs typeface="Lucida Sans Unicode" panose="020B0602030504020204" pitchFamily="34" charset="0"/>
              </a:rPr>
              <a:pPr algn="r" eaLnBrk="1" hangingPunct="1">
                <a:lnSpc>
                  <a:spcPct val="104000"/>
                </a:lnSpc>
                <a:spcBef>
                  <a:spcPct val="0"/>
                </a:spcBef>
                <a:buSzTx/>
              </a:pPr>
              <a:t>13</a:t>
            </a:fld>
            <a:endParaRPr lang="en-GB" altLang="pt-BR" b="1">
              <a:latin typeface="Arial" panose="020B0604020202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01963" y="474663"/>
            <a:ext cx="4238625" cy="2384425"/>
          </a:xfrm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70578" y="3020870"/>
            <a:ext cx="7500827" cy="29273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49" tIns="50774" rIns="101549" bIns="50774" anchor="ctr"/>
          <a:lstStyle/>
          <a:p>
            <a:pPr eaLnBrk="1" hangingPunct="1"/>
            <a:endParaRPr lang="pt-BR" altLang="pt-B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484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044A5-6C76-4FD2-B8A0-CE78AF10FE05}" type="datetime1">
              <a:rPr lang="pt-BR" smtClean="0"/>
              <a:t>23/05/2018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F0FF9B3-D56C-44EA-B509-0E6494DD74A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E77B7-A5AA-48A5-BFAA-CD9B9FAAA886}" type="datetime1">
              <a:rPr lang="pt-BR" smtClean="0"/>
              <a:t>23/05/2018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6D514-F7AC-4889-8AA3-848A2AF54A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6110A-4989-4658-9EFD-53FE17CC4021}" type="datetime1">
              <a:rPr lang="pt-BR" smtClean="0"/>
              <a:t>23/05/2018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79A86-2F7A-4BB9-8D81-4BA1547B1CA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908720"/>
            <a:ext cx="109728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2113558"/>
            <a:ext cx="10972800" cy="4425355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3F5D1-E7D9-45F3-9CC4-83FB38064A27}" type="datetime1">
              <a:rPr lang="pt-BR" smtClean="0"/>
              <a:t>23/05/2018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E693352-1BC1-43AD-A09D-B6B3238F1E03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C2FA4-BFDB-45B6-AC6E-984D42B387DD}" type="datetime1">
              <a:rPr lang="pt-BR" smtClean="0"/>
              <a:t>23/05/2018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99D0BF4-F8BA-4378-9858-1839851994F5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 userDrawn="1"/>
        </p:nvSpPr>
        <p:spPr>
          <a:xfrm>
            <a:off x="11106224" y="6356350"/>
            <a:ext cx="384043" cy="501650"/>
          </a:xfrm>
          <a:prstGeom prst="rect">
            <a:avLst/>
          </a:prstGeom>
          <a:solidFill>
            <a:srgbClr val="92D05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1235E-460B-40CF-8D91-F8941F84FB3F}" type="datetime1">
              <a:rPr lang="pt-BR" smtClean="0"/>
              <a:t>23/05/2018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1BA1377-5094-45CA-8EB6-2EAF14527267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15ED7-C786-409E-87DF-F7044B2F337E}" type="datetime1">
              <a:rPr lang="pt-BR" smtClean="0"/>
              <a:t>23/05/2018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6AFE867-88E9-45CD-A8F2-8C5A1C5C18D2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908BB-9BF4-4904-A653-B42AA9F082DA}" type="datetime1">
              <a:rPr lang="pt-BR" smtClean="0"/>
              <a:t>23/05/2018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B90E1-8CD9-4A04-9C5F-0A8B279D2E0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2AC83-A30F-494F-850D-C8BBB2994F0D}" type="datetime1">
              <a:rPr lang="pt-BR" smtClean="0"/>
              <a:t>23/05/2018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3A2D2-D382-46B3-9673-6AB04107203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3E3BB-F690-4A4C-9E4D-6DD7B72CB8D7}" type="datetime1">
              <a:rPr lang="pt-BR" smtClean="0"/>
              <a:t>23/05/2018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14B14-790C-4DFF-897B-F6CD5BFFC05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2BCB4-5E30-4E71-AFB0-A46FF3BAEF4A}" type="datetime1">
              <a:rPr lang="pt-BR" smtClean="0"/>
              <a:t>23/05/2018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2423-FE46-4560-80AF-8C1444B5F86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609600" y="55780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09600" y="1700809"/>
            <a:ext cx="10972800" cy="4425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7CA878-8534-4162-826D-7F3F8DD6CF48}" type="datetime1">
              <a:rPr lang="pt-BR" smtClean="0"/>
              <a:t>23/05/2018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83B9A1-8274-4860-860D-DDD2B2D23ED6}" type="slidenum">
              <a:rPr lang="pt-BR" smtClean="0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7" name="Retângulo 6"/>
          <p:cNvSpPr/>
          <p:nvPr userDrawn="1"/>
        </p:nvSpPr>
        <p:spPr>
          <a:xfrm>
            <a:off x="-7949" y="-9338"/>
            <a:ext cx="10496437" cy="702033"/>
          </a:xfrm>
          <a:prstGeom prst="rect">
            <a:avLst/>
          </a:prstGeom>
          <a:solidFill>
            <a:srgbClr val="126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173617" y="66013"/>
            <a:ext cx="70087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500" b="0" baseline="0" dirty="0" smtClean="0">
                <a:solidFill>
                  <a:schemeClr val="bg1"/>
                </a:solidFill>
                <a:latin typeface="Gotham Bold" panose="02000803030000020004" pitchFamily="2" charset="0"/>
              </a:rPr>
              <a:t>SECRETARIA DE PREVIDÊNCIA</a:t>
            </a:r>
          </a:p>
          <a:p>
            <a:r>
              <a:rPr lang="pt-BR" sz="1500" b="0" baseline="0" dirty="0" smtClean="0">
                <a:solidFill>
                  <a:schemeClr val="bg1"/>
                </a:solidFill>
                <a:latin typeface="Gotham Bold" panose="02000803030000020004" pitchFamily="2" charset="0"/>
              </a:rPr>
              <a:t>MINISTÉRIO DA FAZENDA</a:t>
            </a:r>
            <a:endParaRPr lang="pt-BR" sz="1500" b="1" baseline="0" dirty="0">
              <a:solidFill>
                <a:schemeClr val="bg1"/>
              </a:solidFill>
              <a:latin typeface="Gotham Bold" panose="02000803030000020004" pitchFamily="2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419" y="114674"/>
            <a:ext cx="1399964" cy="5579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videncia.gov.br/dados-abertos/dados-abertos-previdencia-social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2667000" y="1484314"/>
            <a:ext cx="6858000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9" rIns="68579">
            <a:spAutoFit/>
          </a:bodyPr>
          <a:lstStyle>
            <a:lvl1pPr defTabSz="336550"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1pPr>
            <a:lvl2pPr defTabSz="336550"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2pPr>
            <a:lvl3pPr defTabSz="336550"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3pPr>
            <a:lvl4pPr defTabSz="336550"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4pPr>
            <a:lvl5pPr defTabSz="336550"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5pPr>
            <a:lvl6pPr marL="2514600" indent="-228600" defTabSz="3365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6pPr>
            <a:lvl7pPr marL="2971800" indent="-228600" defTabSz="3365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7pPr>
            <a:lvl8pPr marL="3429000" indent="-228600" defTabSz="3365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8pPr>
            <a:lvl9pPr marL="3886200" indent="-228600" defTabSz="3365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Narrow" panose="020B060602020203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>
                <a:srgbClr val="000000"/>
              </a:buClr>
              <a:buSzPct val="100000"/>
            </a:pPr>
            <a:r>
              <a:rPr lang="pt-BR" sz="2400" b="1"/>
              <a:t>GRANDES NÚMEROS DO INSS </a:t>
            </a:r>
          </a:p>
          <a:p>
            <a:pPr algn="ctr">
              <a:buClr>
                <a:srgbClr val="000000"/>
              </a:buClr>
              <a:buSzPct val="100000"/>
            </a:pPr>
            <a:r>
              <a:rPr lang="pt-BR" sz="1500" b="1"/>
              <a:t>(Posição em 2015)</a:t>
            </a:r>
          </a:p>
        </p:txBody>
      </p:sp>
      <p:sp>
        <p:nvSpPr>
          <p:cNvPr id="2" name="Retângulo 1"/>
          <p:cNvSpPr/>
          <p:nvPr/>
        </p:nvSpPr>
        <p:spPr>
          <a:xfrm>
            <a:off x="2927648" y="1916832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pt-BR" altLang="pt-BR" b="1" dirty="0">
              <a:cs typeface="Arial" panose="020B0604020202020204" pitchFamily="34" charset="0"/>
            </a:endParaRPr>
          </a:p>
          <a:p>
            <a:pPr algn="ctr"/>
            <a:endParaRPr lang="pt-BR" altLang="pt-BR" sz="3600" b="1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ctr"/>
            <a:r>
              <a:rPr lang="pt-BR" altLang="pt-BR" sz="3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Livro Envelhecimento da população e Seguridade </a:t>
            </a:r>
            <a:r>
              <a:rPr lang="pt-BR" altLang="pt-BR" sz="3600" b="1" dirty="0">
                <a:solidFill>
                  <a:srgbClr val="002060"/>
                </a:solidFill>
                <a:cs typeface="Arial" panose="020B0604020202020204" pitchFamily="34" charset="0"/>
              </a:rPr>
              <a:t>S</a:t>
            </a:r>
            <a:r>
              <a:rPr lang="pt-BR" altLang="pt-BR" sz="3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ocial </a:t>
            </a:r>
          </a:p>
          <a:p>
            <a:pPr algn="ctr"/>
            <a:endParaRPr lang="pt-BR" altLang="pt-BR" b="1" dirty="0">
              <a:cs typeface="Arial" panose="020B0604020202020204" pitchFamily="34" charset="0"/>
            </a:endParaRPr>
          </a:p>
          <a:p>
            <a:pPr algn="ctr"/>
            <a:endParaRPr lang="pt-BR" altLang="pt-BR" b="1" dirty="0">
              <a:cs typeface="Arial" panose="020B0604020202020204" pitchFamily="34" charset="0"/>
            </a:endParaRPr>
          </a:p>
          <a:p>
            <a:pPr algn="ctr"/>
            <a:endParaRPr lang="pt-BR" altLang="pt-BR" b="1" dirty="0" smtClean="0">
              <a:cs typeface="Arial" panose="020B0604020202020204" pitchFamily="34" charset="0"/>
            </a:endParaRPr>
          </a:p>
          <a:p>
            <a:pPr algn="ctr"/>
            <a:endParaRPr lang="pt-BR" altLang="pt-BR" b="1" dirty="0" smtClean="0">
              <a:cs typeface="Arial" panose="020B0604020202020204" pitchFamily="34" charset="0"/>
            </a:endParaRPr>
          </a:p>
          <a:p>
            <a:pPr algn="ctr"/>
            <a:endParaRPr lang="pt-BR" altLang="pt-BR" b="1" dirty="0">
              <a:cs typeface="Arial" panose="020B0604020202020204" pitchFamily="34" charset="0"/>
            </a:endParaRPr>
          </a:p>
          <a:p>
            <a:pPr algn="ctr"/>
            <a:endParaRPr lang="pt-BR" altLang="pt-BR" b="1" dirty="0">
              <a:cs typeface="Arial" panose="020B0604020202020204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pt-BR" altLang="pt-BR" sz="2000" b="1" dirty="0">
                <a:solidFill>
                  <a:srgbClr val="002060"/>
                </a:solidFill>
                <a:cs typeface="Arial" panose="020B0604020202020204" pitchFamily="34" charset="0"/>
              </a:rPr>
              <a:t>Brasília, maio de 2018</a:t>
            </a:r>
          </a:p>
        </p:txBody>
      </p:sp>
    </p:spTree>
    <p:extLst>
      <p:ext uri="{BB962C8B-B14F-4D97-AF65-F5344CB8AC3E}">
        <p14:creationId xmlns:p14="http://schemas.microsoft.com/office/powerpoint/2010/main" val="20778498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Atendimento à Pessoa Idosa na Política Nacional de Assistência Social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331" y="2564904"/>
            <a:ext cx="10972800" cy="3403674"/>
          </a:xfrm>
        </p:spPr>
        <p:txBody>
          <a:bodyPr/>
          <a:lstStyle/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Processo histórico e trajetória da política de assistência social no Brasil;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Criação e aprovação da Lei Orgânica da Assistência Social-LOAS e do Sistema Único de Assistência Social – SUAS;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Benefícios e serviços da assistência social para pessoas idosas;</a:t>
            </a:r>
          </a:p>
          <a:p>
            <a:r>
              <a:rPr lang="pt-B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Unidades de atendimento no âmbito da assistência social para pessoas idosas</a:t>
            </a:r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Normas operacionais básicas e Tipificação dos serviços </a:t>
            </a:r>
            <a:r>
              <a:rPr lang="pt-BR" sz="24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socioassistencias</a:t>
            </a:r>
            <a:r>
              <a:rPr lang="pt-B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2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pPr marL="0" indent="0">
              <a:buNone/>
            </a:pP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18404196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336" y="908720"/>
            <a:ext cx="11463064" cy="1143000"/>
          </a:xfrm>
        </p:spPr>
        <p:txBody>
          <a:bodyPr/>
          <a:lstStyle/>
          <a:p>
            <a:r>
              <a:rPr lang="pt-B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Considerações sobre o Benefício Assistencial de Prestação </a:t>
            </a:r>
            <a:r>
              <a:rPr lang="pt-BR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Continuada-BPC</a:t>
            </a:r>
            <a:endParaRPr lang="pt-BR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331" y="2564904"/>
            <a:ext cx="10972800" cy="3403674"/>
          </a:xfrm>
        </p:spPr>
        <p:txBody>
          <a:bodyPr/>
          <a:lstStyle/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Histórico e dados de benefícios de Renda Mensal Vitalícia-RMV e de Benefício de Prestação Continuada-BPC;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da quantidade de </a:t>
            </a:r>
            <a:r>
              <a:rPr lang="pt-B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Benefício de Prestação </a:t>
            </a:r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Continuada-1996-2014;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percentual de benefícios por espécie para pessoas idosas e pessoas com deficiências;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Participação da despesa com BPC em relação ao total pago em benefícios/1996-2014;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Programas relacionados ao benefício– BPC Escola e BPC Trabalho.</a:t>
            </a:r>
          </a:p>
          <a:p>
            <a:endParaRPr lang="pt-BR" sz="2400" dirty="0" smtClean="0">
              <a:solidFill>
                <a:srgbClr val="002060"/>
              </a:solidFill>
            </a:endParaRP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pPr marL="0" indent="0">
              <a:buNone/>
            </a:pP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37941348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5360" y="908720"/>
            <a:ext cx="11247040" cy="1143000"/>
          </a:xfrm>
        </p:spPr>
        <p:txBody>
          <a:bodyPr/>
          <a:lstStyle/>
          <a:p>
            <a:r>
              <a:rPr lang="pt-B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importância do exercício físico para um envelhecimento saudável</a:t>
            </a:r>
            <a:endParaRPr lang="pt-BR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331" y="2564904"/>
            <a:ext cx="10972800" cy="4104456"/>
          </a:xfrm>
        </p:spPr>
        <p:txBody>
          <a:bodyPr/>
          <a:lstStyle/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limitadores de saúde e funcionalidade que podem acometer a população idosa;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Determinantes externos que se constituem fatores de risco para um envelhecimento saudável;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 física, função cardiorrespiratória e função neuromuscular de idosos;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Exercício físico e função cognitiva de pessoas idosas;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Importância de promoção de ações de incentivo à atividade física no âmbito público e privado.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pPr marL="0" indent="0">
              <a:buNone/>
            </a:pP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40793511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344" y="908720"/>
            <a:ext cx="11391056" cy="1143000"/>
          </a:xfrm>
        </p:spPr>
        <p:txBody>
          <a:bodyPr/>
          <a:lstStyle/>
          <a:p>
            <a:r>
              <a:rPr lang="pt-BR" sz="27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Percepção e prática do profissional de educação física sobre a promoção da saúde da pessoa idosa na Estratégia Saúde da Família: relato de </a:t>
            </a:r>
            <a:r>
              <a:rPr lang="pt-BR" sz="27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experiência</a:t>
            </a:r>
            <a:endParaRPr lang="pt-BR" sz="27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331" y="2564904"/>
            <a:ext cx="10972800" cy="3403674"/>
          </a:xfrm>
        </p:spPr>
        <p:txBody>
          <a:bodyPr/>
          <a:lstStyle/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biopsicossociais do processo de envelhecimento;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Considerações e recomendações de organismos internacionais sobre envelhecimento;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Importância de quadros profissionais preparados para atender a demanda de saúde de pessoas idosas;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 descritivo do tipo relato de experiência, realizado por uma equipe multiprofissional do Núcleo de Apoio à Saúde da Família-NASF;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 e discussão.</a:t>
            </a:r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pPr marL="0" indent="0">
              <a:buNone/>
            </a:pP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33760056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331" y="2564904"/>
            <a:ext cx="10972800" cy="3403674"/>
          </a:xfrm>
        </p:spPr>
        <p:txBody>
          <a:bodyPr/>
          <a:lstStyle/>
          <a:p>
            <a:pPr marL="0" indent="0" algn="ctr">
              <a:buNone/>
            </a:pPr>
            <a:r>
              <a:rPr lang="pt-BR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Obrigada!</a:t>
            </a:r>
          </a:p>
          <a:p>
            <a:pPr marL="0" indent="0" algn="ctr">
              <a:buNone/>
            </a:pPr>
            <a:r>
              <a:rPr lang="pt-BR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Coordenação-Geral de Estudos Previdenciários</a:t>
            </a:r>
          </a:p>
          <a:p>
            <a:pPr marL="0" indent="0" algn="ctr">
              <a:buNone/>
            </a:pPr>
            <a:r>
              <a:rPr lang="pt-BR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cgepmps@previdencia.gov.br </a:t>
            </a:r>
            <a:endParaRPr lang="pt-BR" sz="2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pt-BR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(61) 2020-5011</a:t>
            </a:r>
          </a:p>
          <a:p>
            <a:pPr marL="0" indent="0" algn="ctr">
              <a:buNone/>
            </a:pPr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pPr marL="0" indent="0">
              <a:buNone/>
            </a:pP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36068984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479376" y="836712"/>
            <a:ext cx="1058517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altLang="pt-BR" b="1" dirty="0">
              <a:cs typeface="Arial" panose="020B0604020202020204" pitchFamily="34" charset="0"/>
            </a:endParaRPr>
          </a:p>
          <a:p>
            <a:pPr algn="ctr"/>
            <a:r>
              <a:rPr lang="pt-BR" altLang="pt-BR" sz="32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Publicações do Regime Geral de Previdência Social</a:t>
            </a:r>
          </a:p>
          <a:p>
            <a:pPr algn="ctr"/>
            <a:endParaRPr lang="pt-BR" altLang="pt-BR" sz="3200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altLang="pt-BR" sz="2000" dirty="0" smtClean="0">
                <a:solidFill>
                  <a:srgbClr val="002060"/>
                </a:solidFill>
                <a:cs typeface="Arial" panose="020B0604020202020204" pitchFamily="34" charset="0"/>
              </a:rPr>
              <a:t>Informe de </a:t>
            </a:r>
            <a:r>
              <a:rPr lang="pt-BR" altLang="pt-BR" sz="2000" dirty="0">
                <a:solidFill>
                  <a:srgbClr val="002060"/>
                </a:solidFill>
                <a:cs typeface="Arial" panose="020B0604020202020204" pitchFamily="34" charset="0"/>
              </a:rPr>
              <a:t>Previdência </a:t>
            </a:r>
            <a:r>
              <a:rPr lang="pt-BR" altLang="pt-BR" sz="2000" dirty="0" smtClean="0">
                <a:solidFill>
                  <a:srgbClr val="002060"/>
                </a:solidFill>
                <a:cs typeface="Arial" panose="020B0604020202020204" pitchFamily="34" charset="0"/>
              </a:rPr>
              <a:t>Social</a:t>
            </a:r>
          </a:p>
          <a:p>
            <a:r>
              <a:rPr lang="pt-BR" altLang="pt-BR" sz="1200" dirty="0" smtClean="0">
                <a:solidFill>
                  <a:srgbClr val="002060"/>
                </a:solidFill>
              </a:rPr>
              <a:t>        (http</a:t>
            </a:r>
            <a:r>
              <a:rPr lang="pt-BR" altLang="pt-BR" sz="1200" dirty="0">
                <a:solidFill>
                  <a:srgbClr val="002060"/>
                </a:solidFill>
              </a:rPr>
              <a:t>://www.previdencia.gov.br/publicacoes/informes-de-previdencia-social/)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altLang="pt-BR" sz="2000" dirty="0" smtClean="0">
                <a:solidFill>
                  <a:srgbClr val="002060"/>
                </a:solidFill>
                <a:cs typeface="Arial" panose="020B0604020202020204" pitchFamily="34" charset="0"/>
              </a:rPr>
              <a:t>Resultado do </a:t>
            </a:r>
            <a:r>
              <a:rPr lang="pt-BR" altLang="pt-BR" sz="2000" dirty="0">
                <a:solidFill>
                  <a:srgbClr val="002060"/>
                </a:solidFill>
                <a:cs typeface="Arial" panose="020B0604020202020204" pitchFamily="34" charset="0"/>
              </a:rPr>
              <a:t>Regime </a:t>
            </a:r>
            <a:r>
              <a:rPr lang="pt-BR" altLang="pt-BR" sz="2000" dirty="0" smtClean="0">
                <a:solidFill>
                  <a:srgbClr val="002060"/>
                </a:solidFill>
                <a:cs typeface="Arial" panose="020B0604020202020204" pitchFamily="34" charset="0"/>
              </a:rPr>
              <a:t>Geral</a:t>
            </a:r>
          </a:p>
          <a:p>
            <a:r>
              <a:rPr lang="pt-BR" altLang="pt-BR" sz="1200" dirty="0" smtClean="0">
                <a:solidFill>
                  <a:srgbClr val="002060"/>
                </a:solidFill>
              </a:rPr>
              <a:t>         (http</a:t>
            </a:r>
            <a:r>
              <a:rPr lang="pt-BR" altLang="pt-BR" sz="1200" dirty="0">
                <a:solidFill>
                  <a:srgbClr val="002060"/>
                </a:solidFill>
              </a:rPr>
              <a:t>://www.previdencia.gov.br/a-previdencia/politicas-de-previdencia-social/resultados-do-rgps/)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cs typeface="Arial" panose="020B0604020202020204" pitchFamily="34" charset="0"/>
              </a:rPr>
              <a:t>Boletim Estatístico da Previdência </a:t>
            </a:r>
            <a:r>
              <a:rPr lang="pt-BR" sz="2000" dirty="0" smtClean="0">
                <a:solidFill>
                  <a:srgbClr val="002060"/>
                </a:solidFill>
                <a:cs typeface="Arial" panose="020B0604020202020204" pitchFamily="34" charset="0"/>
              </a:rPr>
              <a:t>Social</a:t>
            </a:r>
          </a:p>
          <a:p>
            <a:r>
              <a:rPr lang="pt-BR" sz="1200" dirty="0" smtClean="0">
                <a:solidFill>
                  <a:srgbClr val="002060"/>
                </a:solidFill>
              </a:rPr>
              <a:t>        (</a:t>
            </a:r>
            <a:r>
              <a:rPr lang="pt-BR" sz="1200" dirty="0" smtClean="0">
                <a:solidFill>
                  <a:srgbClr val="002060"/>
                </a:solidFill>
                <a:hlinkClick r:id="rId2"/>
              </a:rPr>
              <a:t>http</a:t>
            </a:r>
            <a:r>
              <a:rPr lang="pt-BR" sz="1200" dirty="0">
                <a:solidFill>
                  <a:srgbClr val="002060"/>
                </a:solidFill>
                <a:hlinkClick r:id="rId2"/>
              </a:rPr>
              <a:t>://www.previdencia.gov.br/dados-abertos/dados-abertos-previdencia-social/</a:t>
            </a:r>
            <a:r>
              <a:rPr lang="pt-BR" sz="1200" dirty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  <a:cs typeface="Arial" panose="020B0604020202020204" pitchFamily="34" charset="0"/>
              </a:rPr>
              <a:t>Boletim Quadrimestral de monitoramento de benefícios de </a:t>
            </a:r>
            <a:r>
              <a:rPr lang="pt-BR" sz="2000" dirty="0" smtClean="0">
                <a:solidFill>
                  <a:srgbClr val="002060"/>
                </a:solidFill>
                <a:cs typeface="Arial" panose="020B0604020202020204" pitchFamily="34" charset="0"/>
              </a:rPr>
              <a:t>incapacidade</a:t>
            </a:r>
          </a:p>
          <a:p>
            <a:r>
              <a:rPr lang="pt-BR" sz="1200" dirty="0" smtClean="0">
                <a:solidFill>
                  <a:srgbClr val="002060"/>
                </a:solidFill>
              </a:rPr>
              <a:t>         (http</a:t>
            </a:r>
            <a:r>
              <a:rPr lang="pt-BR" sz="1200" dirty="0">
                <a:solidFill>
                  <a:srgbClr val="002060"/>
                </a:solidFill>
              </a:rPr>
              <a:t>://www.previdencia.gov.br/saude-e-seguranca-do-trabalhador/publicacoes/)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rgbClr val="002060"/>
                </a:solidFill>
              </a:rPr>
              <a:t>Anuário </a:t>
            </a:r>
            <a:r>
              <a:rPr lang="pt-BR" sz="2000" dirty="0">
                <a:solidFill>
                  <a:srgbClr val="002060"/>
                </a:solidFill>
              </a:rPr>
              <a:t>Estatístico da Previdência </a:t>
            </a:r>
            <a:r>
              <a:rPr lang="pt-BR" sz="2000" dirty="0" smtClean="0">
                <a:solidFill>
                  <a:srgbClr val="002060"/>
                </a:solidFill>
              </a:rPr>
              <a:t>Social</a:t>
            </a:r>
          </a:p>
          <a:p>
            <a:r>
              <a:rPr lang="pt-BR" sz="1200" dirty="0" smtClean="0">
                <a:solidFill>
                  <a:srgbClr val="002060"/>
                </a:solidFill>
              </a:rPr>
              <a:t>        (http</a:t>
            </a:r>
            <a:r>
              <a:rPr lang="pt-BR" sz="1200" dirty="0">
                <a:solidFill>
                  <a:srgbClr val="002060"/>
                </a:solidFill>
              </a:rPr>
              <a:t>://www.previdencia.gov.br/dados-abertos/dados-abertos-previdencia-social/)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</a:rPr>
              <a:t>Boletim Estatístico Regional da Previdência </a:t>
            </a:r>
            <a:r>
              <a:rPr lang="pt-BR" sz="2000" dirty="0" smtClean="0">
                <a:solidFill>
                  <a:srgbClr val="002060"/>
                </a:solidFill>
              </a:rPr>
              <a:t>Social</a:t>
            </a:r>
          </a:p>
          <a:p>
            <a:r>
              <a:rPr lang="pt-BR" sz="1200" dirty="0" smtClean="0">
                <a:solidFill>
                  <a:srgbClr val="002060"/>
                </a:solidFill>
              </a:rPr>
              <a:t>        (http</a:t>
            </a:r>
            <a:r>
              <a:rPr lang="pt-BR" sz="1200" dirty="0">
                <a:solidFill>
                  <a:srgbClr val="002060"/>
                </a:solidFill>
              </a:rPr>
              <a:t>://www.previdencia.gov.br/dados-abertos/dados-abertos-previdencia-social/)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rgbClr val="002060"/>
                </a:solidFill>
              </a:rPr>
              <a:t>Coleção Previdência </a:t>
            </a:r>
            <a:r>
              <a:rPr lang="pt-BR" sz="2000" dirty="0" smtClean="0">
                <a:solidFill>
                  <a:srgbClr val="002060"/>
                </a:solidFill>
              </a:rPr>
              <a:t>Social</a:t>
            </a:r>
          </a:p>
          <a:p>
            <a:r>
              <a:rPr lang="pt-BR" sz="1200" dirty="0" smtClean="0">
                <a:solidFill>
                  <a:srgbClr val="002060"/>
                </a:solidFill>
              </a:rPr>
              <a:t>       (http</a:t>
            </a:r>
            <a:r>
              <a:rPr lang="pt-BR" sz="1200" dirty="0">
                <a:solidFill>
                  <a:srgbClr val="002060"/>
                </a:solidFill>
              </a:rPr>
              <a:t>://www.previdencia.gov.br/publicacoes/coleo-previdncia-social</a:t>
            </a:r>
            <a:r>
              <a:rPr lang="pt-BR" sz="1200" dirty="0" smtClean="0">
                <a:solidFill>
                  <a:srgbClr val="002060"/>
                </a:solidFill>
              </a:rPr>
              <a:t>/)</a:t>
            </a:r>
            <a:endParaRPr lang="pt-BR" altLang="pt-BR" sz="32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ctr"/>
            <a:endParaRPr lang="pt-BR" altLang="pt-BR" sz="3200" dirty="0" smtClean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4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Coleção Previdência Social</a:t>
            </a:r>
            <a:endParaRPr lang="pt-BR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>
          <a:xfrm>
            <a:off x="839416" y="2007406"/>
            <a:ext cx="5616624" cy="4118757"/>
          </a:xfrm>
        </p:spPr>
        <p:txBody>
          <a:bodyPr/>
          <a:lstStyle/>
          <a:p>
            <a:endParaRPr lang="pt-BR" dirty="0" smtClean="0">
              <a:solidFill>
                <a:srgbClr val="002060"/>
              </a:solidFill>
            </a:endParaRPr>
          </a:p>
          <a:p>
            <a:r>
              <a:rPr lang="pt-BR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Estudos</a:t>
            </a:r>
          </a:p>
          <a:p>
            <a:r>
              <a:rPr lang="pt-BR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Debates</a:t>
            </a:r>
          </a:p>
          <a:p>
            <a:r>
              <a:rPr lang="pt-BR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Legislação</a:t>
            </a:r>
          </a:p>
          <a:p>
            <a:r>
              <a:rPr lang="pt-B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BR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raduções</a:t>
            </a:r>
          </a:p>
          <a:p>
            <a:r>
              <a:rPr lang="pt-BR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Primeira publicação em 2002 (Legislação)</a:t>
            </a:r>
          </a:p>
          <a:p>
            <a:r>
              <a:rPr lang="pt-BR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Atualmente são 37 volumes.</a:t>
            </a:r>
            <a:endParaRPr lang="pt-B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Espaço Reservado para Conteúdo 8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" r="1"/>
          <a:stretch/>
        </p:blipFill>
        <p:spPr>
          <a:xfrm>
            <a:off x="6888088" y="1950881"/>
            <a:ext cx="3121286" cy="4065315"/>
          </a:xfrm>
        </p:spPr>
      </p:pic>
    </p:spTree>
    <p:extLst>
      <p:ext uri="{BB962C8B-B14F-4D97-AF65-F5344CB8AC3E}">
        <p14:creationId xmlns:p14="http://schemas.microsoft.com/office/powerpoint/2010/main" val="49643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3352" y="908720"/>
            <a:ext cx="11319048" cy="1143000"/>
          </a:xfrm>
        </p:spPr>
        <p:txBody>
          <a:bodyPr/>
          <a:lstStyle/>
          <a:p>
            <a:r>
              <a:rPr lang="pt-BR" altLang="pt-BR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Envelhecimento da população e seguridade social vol. 37</a:t>
            </a:r>
            <a:endParaRPr lang="pt-B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Principais objetivos do livro:</a:t>
            </a:r>
          </a:p>
          <a:p>
            <a:pPr marL="0" indent="0">
              <a:buNone/>
            </a:pPr>
            <a:endParaRPr lang="pt-BR" sz="2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Fomentar debate e discussão sobre o tema;</a:t>
            </a:r>
          </a:p>
          <a:p>
            <a:r>
              <a:rPr lang="pt-BR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Sistematizar estudos já realizados;</a:t>
            </a:r>
          </a:p>
          <a:p>
            <a:r>
              <a:rPr lang="pt-BR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Agregar conhecimentos relacionados às demais políticas de Seguridade Social, além da Previdência Social;</a:t>
            </a:r>
          </a:p>
          <a:p>
            <a:r>
              <a:rPr lang="pt-BR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Explicitar aspectos multicausais sobre o envelhecimento e seus impactos no sistema de seguridade social brasileiro.</a:t>
            </a:r>
            <a:endParaRPr lang="pt-B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14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344" y="908720"/>
            <a:ext cx="11391056" cy="1143000"/>
          </a:xfrm>
        </p:spPr>
        <p:txBody>
          <a:bodyPr/>
          <a:lstStyle/>
          <a:p>
            <a:r>
              <a:rPr lang="pt-BR" altLang="pt-BR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Envelhecimento da população e seguridade social vol. 37</a:t>
            </a:r>
            <a:endParaRPr lang="pt-B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Envelhecimento populacional e sistema de proteção social no </a:t>
            </a: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Brasil;</a:t>
            </a:r>
            <a:endParaRPr lang="pt-B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</a:t>
            </a: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recente na cobertura previdenciária e seus impactos sobre o nível </a:t>
            </a: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pobreza;</a:t>
            </a:r>
            <a:endParaRPr lang="pt-B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</a:t>
            </a: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Trabalho e Reforma da </a:t>
            </a: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Previdência;</a:t>
            </a:r>
            <a:endParaRPr lang="pt-B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Comentários </a:t>
            </a: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acerca da Recomendação da OCDE sobre Políticas </a:t>
            </a: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Envelhecimento </a:t>
            </a: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Emprego;</a:t>
            </a:r>
            <a:endParaRPr lang="pt-B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Atendimento à Pessoa Idosa na Política Nacional de Assistência </a:t>
            </a: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Social;</a:t>
            </a:r>
            <a:endParaRPr lang="pt-B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Considerações </a:t>
            </a: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 o Benefício Assistencial de Prestação </a:t>
            </a: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Continuada;</a:t>
            </a:r>
            <a:endParaRPr lang="pt-B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importância do exercício físico para um envelhecimento </a:t>
            </a: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saudável;</a:t>
            </a:r>
            <a:endParaRPr lang="pt-B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Percepção </a:t>
            </a: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prática do profissional de educação física sobre a promoção </a:t>
            </a: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saúde </a:t>
            </a: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pessoa idosa na Estratégia Saúde da Família: relato de </a:t>
            </a: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experiência.</a:t>
            </a:r>
            <a:endParaRPr lang="pt-B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84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9336" y="908720"/>
            <a:ext cx="11737304" cy="1143000"/>
          </a:xfrm>
        </p:spPr>
        <p:txBody>
          <a:bodyPr/>
          <a:lstStyle/>
          <a:p>
            <a:r>
              <a:rPr lang="pt-BR" sz="2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Envelhecimento </a:t>
            </a:r>
            <a:r>
              <a:rPr lang="pt-BR" sz="28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populacional e sistema de proteção social no Brasil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331" y="2564904"/>
            <a:ext cx="10972800" cy="3403674"/>
          </a:xfrm>
        </p:spPr>
        <p:txBody>
          <a:bodyPr/>
          <a:lstStyle/>
          <a:p>
            <a:r>
              <a:rPr lang="pt-BR" sz="2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demográficos relativos ao envelhecimento populacional no mundo e no Brasil;</a:t>
            </a:r>
          </a:p>
          <a:p>
            <a:r>
              <a:rPr lang="pt-BR" sz="2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Dinâmica populacional e projeções;</a:t>
            </a:r>
          </a:p>
          <a:p>
            <a:r>
              <a:rPr lang="pt-BR" sz="2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relativos à educação e mercado de trabalho da população idosa;</a:t>
            </a:r>
          </a:p>
          <a:p>
            <a:r>
              <a:rPr lang="pt-BR" sz="2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Políticas de proteção social para a população idosa no âmbito da Seguridade Social;</a:t>
            </a:r>
          </a:p>
          <a:p>
            <a:r>
              <a:rPr lang="pt-BR" sz="2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Impacto do envelhecimento para os sistemas de proteção social de um modo geral;</a:t>
            </a:r>
          </a:p>
          <a:p>
            <a:pPr marL="0" indent="0">
              <a:buNone/>
            </a:pP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573700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3352" y="908720"/>
            <a:ext cx="11319048" cy="1143000"/>
          </a:xfrm>
        </p:spPr>
        <p:txBody>
          <a:bodyPr/>
          <a:lstStyle/>
          <a:p>
            <a:r>
              <a:rPr lang="pt-B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recente na cobertura previdenciária e seus impactos sobre o nível de </a:t>
            </a:r>
            <a:r>
              <a:rPr lang="pt-BR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pobreza</a:t>
            </a:r>
            <a:endParaRPr lang="pt-BR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331" y="2564904"/>
            <a:ext cx="10972800" cy="3960440"/>
          </a:xfrm>
        </p:spPr>
        <p:txBody>
          <a:bodyPr/>
          <a:lstStyle/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Proteção previdenciária dos residentes no país entre pessoas  de 16 a 59 anos, 60+  e impacto das transferências previdenciárias sobre o nível de pobreza;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da proteção previdenciária de 1992 a 2015 por sexo (16-59);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da contribuição previdenciária </a:t>
            </a:r>
            <a:r>
              <a:rPr lang="pt-B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1992 a </a:t>
            </a:r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2015, segundo posição na ocupação </a:t>
            </a:r>
            <a:r>
              <a:rPr lang="pt-B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16-59);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da cobertura previdenciária de pessoas idosas (60+);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Impacto </a:t>
            </a:r>
            <a:r>
              <a:rPr lang="pt-B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transferências previdenciárias sobre o nível de </a:t>
            </a:r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pobreza, sobretudo da população mais envelhecida.</a:t>
            </a:r>
          </a:p>
          <a:p>
            <a:pPr marL="0" indent="0">
              <a:buNone/>
            </a:pP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15618025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Mercado de Trabalho e Reforma da Previdência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09600" y="2276872"/>
            <a:ext cx="10972800" cy="4248472"/>
          </a:xfrm>
        </p:spPr>
        <p:txBody>
          <a:bodyPr/>
          <a:lstStyle/>
          <a:p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relativos ao mercado de trabalho, envelhecimento e Previdência Social;</a:t>
            </a:r>
          </a:p>
          <a:p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Inconsistências sobre a Aposentadoria por Tempo de Contribuição - ATC;</a:t>
            </a:r>
          </a:p>
          <a:p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Proposição da PEC 287 relacionada à ATC e contrapontos a argumentos contrários;</a:t>
            </a:r>
          </a:p>
          <a:p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Tendências mundiais de alteração nas regras de aposentadoria;</a:t>
            </a:r>
          </a:p>
          <a:p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Percentual de contribuição previdenciária no trabalho por décimo da renda familiar;</a:t>
            </a:r>
          </a:p>
          <a:p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Distribuição de pessoas aposentadas precocemente por décimo de renda familiar;</a:t>
            </a:r>
            <a:endParaRPr lang="pt-B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Anos médios de estudo da </a:t>
            </a:r>
            <a:r>
              <a:rPr lang="pt-B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População Economicamente </a:t>
            </a:r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Ativa - PEA por faixa etária;</a:t>
            </a:r>
          </a:p>
          <a:p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Efeitos negativos das aposentadorias precoces sobre a taxa de participação no mercado de trabalho de trabalhadores com capacidade laboral;</a:t>
            </a:r>
          </a:p>
          <a:p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Considerações sobre o Mercado de trabalho na faixa dos 55 a 64 anos;</a:t>
            </a:r>
          </a:p>
          <a:p>
            <a:r>
              <a:rPr lang="pt-BR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Relação entre aposentadorias precoces e despesa previdenciária.</a:t>
            </a:r>
            <a:endParaRPr lang="pt-BR" sz="2000" dirty="0" smtClean="0"/>
          </a:p>
          <a:p>
            <a:endParaRPr lang="pt-BR" sz="2000" dirty="0" smtClean="0"/>
          </a:p>
          <a:p>
            <a:pPr marL="0" indent="0">
              <a:buNone/>
            </a:pPr>
            <a:endParaRPr lang="pt-BR" sz="2000" dirty="0" smtClean="0"/>
          </a:p>
        </p:txBody>
      </p:sp>
    </p:spTree>
    <p:extLst>
      <p:ext uri="{BB962C8B-B14F-4D97-AF65-F5344CB8AC3E}">
        <p14:creationId xmlns:p14="http://schemas.microsoft.com/office/powerpoint/2010/main" val="1178447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Comentários acerca da Recomendação da OCDE sobre Políticas de Envelhecimento e Emprego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331" y="2564904"/>
            <a:ext cx="10972800" cy="3403674"/>
          </a:xfrm>
        </p:spPr>
        <p:txBody>
          <a:bodyPr/>
          <a:lstStyle/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Aspectos gerais da OCDE – estrutura e atribuições;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Acordo de cooperação da OCDE com o Brasil;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Caracterização das Recomendações  da OCDE sobre políticas de envelhecimento e emprego (histórico, fundamentos jurídicos e finalidades);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Fundamentos técnico-demográficos das orientações da OCDE;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Políticas de incentivo à continuidade no trabalho;</a:t>
            </a:r>
          </a:p>
          <a:p>
            <a:r>
              <a:rPr lang="pt-BR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Demais orientações da OCDE.</a:t>
            </a:r>
          </a:p>
          <a:p>
            <a:endParaRPr lang="pt-BR" sz="2400" dirty="0" smtClean="0"/>
          </a:p>
          <a:p>
            <a:pPr marL="0" indent="0">
              <a:buNone/>
            </a:pPr>
            <a:endParaRPr lang="pt-BR" sz="2400" dirty="0" smtClean="0"/>
          </a:p>
          <a:p>
            <a:endParaRPr lang="pt-BR" sz="2400" dirty="0" smtClean="0"/>
          </a:p>
          <a:p>
            <a:endParaRPr lang="pt-BR" sz="2400" dirty="0" smtClean="0"/>
          </a:p>
          <a:p>
            <a:pPr marL="0" indent="0">
              <a:buNone/>
            </a:pPr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12956171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Azul Quent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5370</TotalTime>
  <Words>972</Words>
  <Application>Microsoft Office PowerPoint</Application>
  <PresentationFormat>Personalizar</PresentationFormat>
  <Paragraphs>147</Paragraphs>
  <Slides>14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Apresentação do PowerPoint</vt:lpstr>
      <vt:lpstr>Apresentação do PowerPoint</vt:lpstr>
      <vt:lpstr>Coleção Previdência Social</vt:lpstr>
      <vt:lpstr>Envelhecimento da população e seguridade social vol. 37</vt:lpstr>
      <vt:lpstr>Envelhecimento da população e seguridade social vol. 37</vt:lpstr>
      <vt:lpstr>Envelhecimento populacional e sistema de proteção social no Brasil</vt:lpstr>
      <vt:lpstr>Evolução recente na cobertura previdenciária e seus impactos sobre o nível de pobreza</vt:lpstr>
      <vt:lpstr>Mercado de Trabalho e Reforma da Previdência</vt:lpstr>
      <vt:lpstr>Comentários acerca da Recomendação da OCDE sobre Políticas de Envelhecimento e Emprego</vt:lpstr>
      <vt:lpstr>O Atendimento à Pessoa Idosa na Política Nacional de Assistência Social</vt:lpstr>
      <vt:lpstr>Considerações sobre o Benefício Assistencial de Prestação Continuada-BPC</vt:lpstr>
      <vt:lpstr>A importância do exercício físico para um envelhecimento saudável</vt:lpstr>
      <vt:lpstr>Percepção e prática do profissional de educação física sobre a promoção da saúde da pessoa idosa na Estratégia Saúde da Família: relato de experiência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Demografia</dc:title>
  <dc:creator>46163212134</dc:creator>
  <cp:lastModifiedBy>Silvana do Socorro Machado Rodrigues - MPS</cp:lastModifiedBy>
  <cp:revision>410</cp:revision>
  <cp:lastPrinted>2016-11-07T18:06:02Z</cp:lastPrinted>
  <dcterms:created xsi:type="dcterms:W3CDTF">2016-02-12T16:57:42Z</dcterms:created>
  <dcterms:modified xsi:type="dcterms:W3CDTF">2018-05-23T20:16:38Z</dcterms:modified>
</cp:coreProperties>
</file>